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3" r:id="rId16"/>
    <p:sldId id="271" r:id="rId17"/>
    <p:sldId id="272" r:id="rId18"/>
    <p:sldId id="274" r:id="rId19"/>
    <p:sldId id="263"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116"/>
    <p:restoredTop sz="94679"/>
  </p:normalViewPr>
  <p:slideViewPr>
    <p:cSldViewPr snapToGrid="0">
      <p:cViewPr>
        <p:scale>
          <a:sx n="195" d="100"/>
          <a:sy n="195" d="100"/>
        </p:scale>
        <p:origin x="248" y="44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db58d24f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db58d24f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1db58d24f5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1db58d24f5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1db58d24f5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1db58d24f5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1db58d24f5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1db58d24f5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1db58d24f5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1db58d24f5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26a9936ab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26a9936a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0917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1db58d24f5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1db58d24f5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44575"/>
            <a:ext cx="8520600" cy="1173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Saliency Selector</a:t>
            </a:r>
            <a:endParaRPr/>
          </a:p>
        </p:txBody>
      </p:sp>
      <p:sp>
        <p:nvSpPr>
          <p:cNvPr id="55" name="Google Shape;55;p13"/>
          <p:cNvSpPr txBox="1">
            <a:spLocks noGrp="1"/>
          </p:cNvSpPr>
          <p:nvPr>
            <p:ph type="subTitle" idx="1"/>
          </p:nvPr>
        </p:nvSpPr>
        <p:spPr>
          <a:xfrm>
            <a:off x="311700" y="2505200"/>
            <a:ext cx="8520600" cy="17556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a:t>Quality conscious efficiency saliency selector</a:t>
            </a:r>
            <a:endParaRPr/>
          </a:p>
          <a:p>
            <a:pPr marL="0" lvl="0" indent="0" algn="ctr" rtl="0">
              <a:spcBef>
                <a:spcPts val="0"/>
              </a:spcBef>
              <a:spcAft>
                <a:spcPts val="0"/>
              </a:spcAft>
              <a:buNone/>
            </a:pPr>
            <a:r>
              <a:rPr lang="en"/>
              <a:t>By-</a:t>
            </a:r>
            <a:endParaRPr/>
          </a:p>
          <a:p>
            <a:pPr marL="0" lvl="0" indent="0" algn="ctr" rtl="0">
              <a:spcBef>
                <a:spcPts val="0"/>
              </a:spcBef>
              <a:spcAft>
                <a:spcPts val="0"/>
              </a:spcAft>
              <a:buNone/>
            </a:pPr>
            <a:r>
              <a:rPr lang="en"/>
              <a:t>Ramyanee Kashyap MT21139</a:t>
            </a:r>
            <a:endParaRPr/>
          </a:p>
          <a:p>
            <a:pPr marL="0" lvl="0" indent="0" algn="ctr" rtl="0">
              <a:spcBef>
                <a:spcPts val="0"/>
              </a:spcBef>
              <a:spcAft>
                <a:spcPts val="0"/>
              </a:spcAft>
              <a:buNone/>
            </a:pPr>
            <a:r>
              <a:rPr lang="en"/>
              <a:t>Sayan Mitra MT21142</a:t>
            </a:r>
            <a:endParaRPr/>
          </a:p>
          <a:p>
            <a:pPr marL="0" lvl="0" indent="0" algn="ctr" rtl="0">
              <a:spcBef>
                <a:spcPts val="0"/>
              </a:spcBef>
              <a:spcAft>
                <a:spcPts val="0"/>
              </a:spcAft>
              <a:buNone/>
            </a:pPr>
            <a:r>
              <a:rPr lang="en"/>
              <a:t>Shoumik Bhattacharya MT21144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F4E0A-DEAF-EC72-93CE-EBDB013A5BE4}"/>
              </a:ext>
            </a:extLst>
          </p:cNvPr>
          <p:cNvSpPr>
            <a:spLocks noGrp="1"/>
          </p:cNvSpPr>
          <p:nvPr>
            <p:ph type="title"/>
          </p:nvPr>
        </p:nvSpPr>
        <p:spPr/>
        <p:txBody>
          <a:bodyPr>
            <a:normAutofit fontScale="90000"/>
          </a:bodyPr>
          <a:lstStyle/>
          <a:p>
            <a:r>
              <a:rPr lang="en-US" dirty="0"/>
              <a:t>Time Measure</a:t>
            </a:r>
          </a:p>
        </p:txBody>
      </p:sp>
      <p:sp>
        <p:nvSpPr>
          <p:cNvPr id="3" name="Text Placeholder 2">
            <a:extLst>
              <a:ext uri="{FF2B5EF4-FFF2-40B4-BE49-F238E27FC236}">
                <a16:creationId xmlns:a16="http://schemas.microsoft.com/office/drawing/2014/main" id="{AB7F7781-67BF-078C-DE4A-F73376BDD026}"/>
              </a:ext>
            </a:extLst>
          </p:cNvPr>
          <p:cNvSpPr>
            <a:spLocks noGrp="1"/>
          </p:cNvSpPr>
          <p:nvPr>
            <p:ph type="body" idx="1"/>
          </p:nvPr>
        </p:nvSpPr>
        <p:spPr/>
        <p:txBody>
          <a:bodyPr/>
          <a:lstStyle/>
          <a:p>
            <a:r>
              <a:rPr lang="en-US" dirty="0" err="1"/>
              <a:t>T</a:t>
            </a:r>
            <a:r>
              <a:rPr lang="en-US" baseline="-25000" dirty="0" err="1"/>
              <a:t>max</a:t>
            </a:r>
            <a:r>
              <a:rPr lang="en-US" dirty="0"/>
              <a:t>: Time taken by the slowest method.</a:t>
            </a:r>
          </a:p>
          <a:p>
            <a:r>
              <a:rPr lang="en-US" dirty="0" err="1"/>
              <a:t>T</a:t>
            </a:r>
            <a:r>
              <a:rPr lang="en-US" baseline="-25000" dirty="0" err="1"/>
              <a:t>min</a:t>
            </a:r>
            <a:r>
              <a:rPr lang="en-US" dirty="0"/>
              <a:t>: Time taken by the fastest method.</a:t>
            </a:r>
          </a:p>
          <a:p>
            <a:endParaRPr lang="en-US" dirty="0"/>
          </a:p>
        </p:txBody>
      </p:sp>
      <p:pic>
        <p:nvPicPr>
          <p:cNvPr id="4" name="Picture 3">
            <a:extLst>
              <a:ext uri="{FF2B5EF4-FFF2-40B4-BE49-F238E27FC236}">
                <a16:creationId xmlns:a16="http://schemas.microsoft.com/office/drawing/2014/main" id="{FC212037-9F60-0A66-5775-2CC3B793A062}"/>
              </a:ext>
            </a:extLst>
          </p:cNvPr>
          <p:cNvPicPr>
            <a:picLocks noChangeAspect="1"/>
          </p:cNvPicPr>
          <p:nvPr/>
        </p:nvPicPr>
        <p:blipFill>
          <a:blip r:embed="rId2"/>
          <a:stretch>
            <a:fillRect/>
          </a:stretch>
        </p:blipFill>
        <p:spPr>
          <a:xfrm>
            <a:off x="852260" y="2675010"/>
            <a:ext cx="7439479" cy="1184337"/>
          </a:xfrm>
          <a:prstGeom prst="rect">
            <a:avLst/>
          </a:prstGeom>
        </p:spPr>
      </p:pic>
    </p:spTree>
    <p:extLst>
      <p:ext uri="{BB962C8B-B14F-4D97-AF65-F5344CB8AC3E}">
        <p14:creationId xmlns:p14="http://schemas.microsoft.com/office/powerpoint/2010/main" val="233121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0A9E6-3E9C-3EC1-8BBB-1EB5A572F7D4}"/>
              </a:ext>
            </a:extLst>
          </p:cNvPr>
          <p:cNvSpPr>
            <a:spLocks noGrp="1"/>
          </p:cNvSpPr>
          <p:nvPr>
            <p:ph type="title"/>
          </p:nvPr>
        </p:nvSpPr>
        <p:spPr/>
        <p:txBody>
          <a:bodyPr>
            <a:normAutofit fontScale="90000"/>
          </a:bodyPr>
          <a:lstStyle/>
          <a:p>
            <a:r>
              <a:rPr lang="en-US" dirty="0"/>
              <a:t>Final Score</a:t>
            </a:r>
          </a:p>
        </p:txBody>
      </p:sp>
      <p:sp>
        <p:nvSpPr>
          <p:cNvPr id="3" name="Text Placeholder 2">
            <a:extLst>
              <a:ext uri="{FF2B5EF4-FFF2-40B4-BE49-F238E27FC236}">
                <a16:creationId xmlns:a16="http://schemas.microsoft.com/office/drawing/2014/main" id="{37F7B981-4779-4F3E-66E7-399B3BCB5C5B}"/>
              </a:ext>
            </a:extLst>
          </p:cNvPr>
          <p:cNvSpPr>
            <a:spLocks noGrp="1"/>
          </p:cNvSpPr>
          <p:nvPr>
            <p:ph type="body" idx="1"/>
          </p:nvPr>
        </p:nvSpPr>
        <p:spPr/>
        <p:txBody>
          <a:bodyPr/>
          <a:lstStyle/>
          <a:p>
            <a:r>
              <a:rPr lang="en-US" dirty="0"/>
              <a:t>Final score is a combination of time and quality</a:t>
            </a:r>
          </a:p>
          <a:p>
            <a:endParaRPr lang="en-US" dirty="0"/>
          </a:p>
          <a:p>
            <a:endParaRPr lang="en-US" dirty="0"/>
          </a:p>
        </p:txBody>
      </p:sp>
      <p:pic>
        <p:nvPicPr>
          <p:cNvPr id="4" name="Picture 3">
            <a:extLst>
              <a:ext uri="{FF2B5EF4-FFF2-40B4-BE49-F238E27FC236}">
                <a16:creationId xmlns:a16="http://schemas.microsoft.com/office/drawing/2014/main" id="{DDA856AC-A95A-56C0-3C52-FE78EDF6FE06}"/>
              </a:ext>
            </a:extLst>
          </p:cNvPr>
          <p:cNvPicPr>
            <a:picLocks noChangeAspect="1"/>
          </p:cNvPicPr>
          <p:nvPr/>
        </p:nvPicPr>
        <p:blipFill>
          <a:blip r:embed="rId2"/>
          <a:stretch>
            <a:fillRect/>
          </a:stretch>
        </p:blipFill>
        <p:spPr>
          <a:xfrm>
            <a:off x="1025435" y="2671598"/>
            <a:ext cx="6681651" cy="1063694"/>
          </a:xfrm>
          <a:prstGeom prst="rect">
            <a:avLst/>
          </a:prstGeom>
        </p:spPr>
      </p:pic>
    </p:spTree>
    <p:extLst>
      <p:ext uri="{BB962C8B-B14F-4D97-AF65-F5344CB8AC3E}">
        <p14:creationId xmlns:p14="http://schemas.microsoft.com/office/powerpoint/2010/main" val="290314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3615-E4F9-E0CC-21F7-1AB97493D354}"/>
              </a:ext>
            </a:extLst>
          </p:cNvPr>
          <p:cNvSpPr>
            <a:spLocks noGrp="1"/>
          </p:cNvSpPr>
          <p:nvPr>
            <p:ph type="title"/>
          </p:nvPr>
        </p:nvSpPr>
        <p:spPr/>
        <p:txBody>
          <a:bodyPr>
            <a:normAutofit fontScale="90000"/>
          </a:bodyPr>
          <a:lstStyle/>
          <a:p>
            <a:r>
              <a:rPr lang="en-US" dirty="0"/>
              <a:t>Experimental Results</a:t>
            </a:r>
          </a:p>
        </p:txBody>
      </p:sp>
      <p:sp>
        <p:nvSpPr>
          <p:cNvPr id="3" name="Text Placeholder 2">
            <a:extLst>
              <a:ext uri="{FF2B5EF4-FFF2-40B4-BE49-F238E27FC236}">
                <a16:creationId xmlns:a16="http://schemas.microsoft.com/office/drawing/2014/main" id="{11EF2707-1AA4-5157-C0B2-482C76146337}"/>
              </a:ext>
            </a:extLst>
          </p:cNvPr>
          <p:cNvSpPr>
            <a:spLocks noGrp="1"/>
          </p:cNvSpPr>
          <p:nvPr>
            <p:ph type="body" idx="1"/>
          </p:nvPr>
        </p:nvSpPr>
        <p:spPr>
          <a:xfrm>
            <a:off x="311700" y="1152475"/>
            <a:ext cx="8520600" cy="526102"/>
          </a:xfrm>
        </p:spPr>
        <p:txBody>
          <a:bodyPr/>
          <a:lstStyle/>
          <a:p>
            <a:r>
              <a:rPr lang="en-US" dirty="0"/>
              <a:t>Visualization of Separation between background and foreground distribution.</a:t>
            </a:r>
          </a:p>
        </p:txBody>
      </p:sp>
      <p:pic>
        <p:nvPicPr>
          <p:cNvPr id="4" name="Picture 3">
            <a:extLst>
              <a:ext uri="{FF2B5EF4-FFF2-40B4-BE49-F238E27FC236}">
                <a16:creationId xmlns:a16="http://schemas.microsoft.com/office/drawing/2014/main" id="{4BDA6B4F-232E-1EAD-924E-B3E6935D0036}"/>
              </a:ext>
            </a:extLst>
          </p:cNvPr>
          <p:cNvPicPr>
            <a:picLocks noChangeAspect="1"/>
          </p:cNvPicPr>
          <p:nvPr/>
        </p:nvPicPr>
        <p:blipFill>
          <a:blip r:embed="rId2"/>
          <a:stretch>
            <a:fillRect/>
          </a:stretch>
        </p:blipFill>
        <p:spPr>
          <a:xfrm>
            <a:off x="1956919" y="1822800"/>
            <a:ext cx="2170944" cy="2822227"/>
          </a:xfrm>
          <a:prstGeom prst="rect">
            <a:avLst/>
          </a:prstGeom>
        </p:spPr>
      </p:pic>
      <p:pic>
        <p:nvPicPr>
          <p:cNvPr id="5" name="Picture 4">
            <a:extLst>
              <a:ext uri="{FF2B5EF4-FFF2-40B4-BE49-F238E27FC236}">
                <a16:creationId xmlns:a16="http://schemas.microsoft.com/office/drawing/2014/main" id="{140D7610-A76B-EBDB-F0AA-B6673F03A488}"/>
              </a:ext>
            </a:extLst>
          </p:cNvPr>
          <p:cNvPicPr>
            <a:picLocks noChangeAspect="1"/>
          </p:cNvPicPr>
          <p:nvPr/>
        </p:nvPicPr>
        <p:blipFill>
          <a:blip r:embed="rId3"/>
          <a:stretch>
            <a:fillRect/>
          </a:stretch>
        </p:blipFill>
        <p:spPr>
          <a:xfrm>
            <a:off x="4961174" y="1822800"/>
            <a:ext cx="2170944" cy="2822227"/>
          </a:xfrm>
          <a:prstGeom prst="rect">
            <a:avLst/>
          </a:prstGeom>
        </p:spPr>
      </p:pic>
    </p:spTree>
    <p:extLst>
      <p:ext uri="{BB962C8B-B14F-4D97-AF65-F5344CB8AC3E}">
        <p14:creationId xmlns:p14="http://schemas.microsoft.com/office/powerpoint/2010/main" val="1087918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9A455-676B-43B1-18EA-AEB50813E88B}"/>
              </a:ext>
            </a:extLst>
          </p:cNvPr>
          <p:cNvSpPr>
            <a:spLocks noGrp="1"/>
          </p:cNvSpPr>
          <p:nvPr>
            <p:ph type="title"/>
          </p:nvPr>
        </p:nvSpPr>
        <p:spPr/>
        <p:txBody>
          <a:bodyPr>
            <a:normAutofit fontScale="90000"/>
          </a:bodyPr>
          <a:lstStyle/>
          <a:p>
            <a:r>
              <a:rPr lang="en-US" dirty="0"/>
              <a:t>Experimental Results</a:t>
            </a:r>
            <a:br>
              <a:rPr lang="en-US" dirty="0"/>
            </a:br>
            <a:endParaRPr lang="en-US" dirty="0"/>
          </a:p>
        </p:txBody>
      </p:sp>
      <p:pic>
        <p:nvPicPr>
          <p:cNvPr id="4" name="Picture 3">
            <a:extLst>
              <a:ext uri="{FF2B5EF4-FFF2-40B4-BE49-F238E27FC236}">
                <a16:creationId xmlns:a16="http://schemas.microsoft.com/office/drawing/2014/main" id="{9BE89F09-912A-E606-903C-D1D925B6EAEB}"/>
              </a:ext>
            </a:extLst>
          </p:cNvPr>
          <p:cNvPicPr>
            <a:picLocks noChangeAspect="1"/>
          </p:cNvPicPr>
          <p:nvPr/>
        </p:nvPicPr>
        <p:blipFill>
          <a:blip r:embed="rId2"/>
          <a:stretch>
            <a:fillRect/>
          </a:stretch>
        </p:blipFill>
        <p:spPr>
          <a:xfrm>
            <a:off x="650226" y="1260244"/>
            <a:ext cx="2331465" cy="3030905"/>
          </a:xfrm>
          <a:prstGeom prst="rect">
            <a:avLst/>
          </a:prstGeom>
        </p:spPr>
      </p:pic>
      <p:pic>
        <p:nvPicPr>
          <p:cNvPr id="5" name="Picture 4">
            <a:extLst>
              <a:ext uri="{FF2B5EF4-FFF2-40B4-BE49-F238E27FC236}">
                <a16:creationId xmlns:a16="http://schemas.microsoft.com/office/drawing/2014/main" id="{08BE2B78-EFAD-8925-E210-793CCCAF73BA}"/>
              </a:ext>
            </a:extLst>
          </p:cNvPr>
          <p:cNvPicPr>
            <a:picLocks noChangeAspect="1"/>
          </p:cNvPicPr>
          <p:nvPr/>
        </p:nvPicPr>
        <p:blipFill>
          <a:blip r:embed="rId3"/>
          <a:stretch>
            <a:fillRect/>
          </a:stretch>
        </p:blipFill>
        <p:spPr>
          <a:xfrm>
            <a:off x="3459948" y="1260244"/>
            <a:ext cx="2331465" cy="3030906"/>
          </a:xfrm>
          <a:prstGeom prst="rect">
            <a:avLst/>
          </a:prstGeom>
        </p:spPr>
      </p:pic>
      <p:pic>
        <p:nvPicPr>
          <p:cNvPr id="6" name="Picture 5">
            <a:extLst>
              <a:ext uri="{FF2B5EF4-FFF2-40B4-BE49-F238E27FC236}">
                <a16:creationId xmlns:a16="http://schemas.microsoft.com/office/drawing/2014/main" id="{F24F0DBC-D445-8886-E2A3-2189B827AE8B}"/>
              </a:ext>
            </a:extLst>
          </p:cNvPr>
          <p:cNvPicPr>
            <a:picLocks noChangeAspect="1"/>
          </p:cNvPicPr>
          <p:nvPr/>
        </p:nvPicPr>
        <p:blipFill>
          <a:blip r:embed="rId4"/>
          <a:stretch>
            <a:fillRect/>
          </a:stretch>
        </p:blipFill>
        <p:spPr>
          <a:xfrm>
            <a:off x="6269670" y="1260244"/>
            <a:ext cx="2331467" cy="3030907"/>
          </a:xfrm>
          <a:prstGeom prst="rect">
            <a:avLst/>
          </a:prstGeom>
        </p:spPr>
      </p:pic>
    </p:spTree>
    <p:extLst>
      <p:ext uri="{BB962C8B-B14F-4D97-AF65-F5344CB8AC3E}">
        <p14:creationId xmlns:p14="http://schemas.microsoft.com/office/powerpoint/2010/main" val="4288947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2560B-0CDB-A478-D0E1-B26AEBDB62C3}"/>
              </a:ext>
            </a:extLst>
          </p:cNvPr>
          <p:cNvSpPr>
            <a:spLocks noGrp="1"/>
          </p:cNvSpPr>
          <p:nvPr>
            <p:ph type="title"/>
          </p:nvPr>
        </p:nvSpPr>
        <p:spPr/>
        <p:txBody>
          <a:bodyPr>
            <a:normAutofit fontScale="90000"/>
          </a:bodyPr>
          <a:lstStyle/>
          <a:p>
            <a:r>
              <a:rPr lang="en-US" dirty="0"/>
              <a:t>Experimental Results</a:t>
            </a:r>
          </a:p>
        </p:txBody>
      </p:sp>
      <p:sp>
        <p:nvSpPr>
          <p:cNvPr id="3" name="Text Placeholder 2">
            <a:extLst>
              <a:ext uri="{FF2B5EF4-FFF2-40B4-BE49-F238E27FC236}">
                <a16:creationId xmlns:a16="http://schemas.microsoft.com/office/drawing/2014/main" id="{6A6EB874-0DF1-AF84-7349-2A1EAB5B05E5}"/>
              </a:ext>
            </a:extLst>
          </p:cNvPr>
          <p:cNvSpPr>
            <a:spLocks noGrp="1"/>
          </p:cNvSpPr>
          <p:nvPr>
            <p:ph type="body" idx="1"/>
          </p:nvPr>
        </p:nvSpPr>
        <p:spPr>
          <a:xfrm>
            <a:off x="311699" y="1152475"/>
            <a:ext cx="8636357" cy="3416400"/>
          </a:xfrm>
        </p:spPr>
        <p:txBody>
          <a:bodyPr/>
          <a:lstStyle/>
          <a:p>
            <a:pPr marL="114300" indent="0">
              <a:buNone/>
            </a:pPr>
            <a:r>
              <a:rPr lang="en-US" dirty="0"/>
              <a:t>KLD values:				Concentration Measure values:</a:t>
            </a:r>
          </a:p>
          <a:p>
            <a:pPr marL="114300" indent="0">
              <a:buNone/>
            </a:pPr>
            <a:r>
              <a:rPr lang="en-US" dirty="0"/>
              <a:t>				</a:t>
            </a:r>
          </a:p>
          <a:p>
            <a:endParaRPr lang="en-US" dirty="0"/>
          </a:p>
          <a:p>
            <a:endParaRPr lang="en-US" dirty="0"/>
          </a:p>
          <a:p>
            <a:endParaRPr lang="en-US" dirty="0"/>
          </a:p>
          <a:p>
            <a:endParaRPr lang="en-US" dirty="0"/>
          </a:p>
          <a:p>
            <a:pPr marL="114300" indent="0">
              <a:buNone/>
            </a:pPr>
            <a:endParaRPr lang="en-US" dirty="0"/>
          </a:p>
          <a:p>
            <a:endParaRPr lang="en-US" dirty="0"/>
          </a:p>
        </p:txBody>
      </p:sp>
      <p:pic>
        <p:nvPicPr>
          <p:cNvPr id="7" name="Picture 6">
            <a:extLst>
              <a:ext uri="{FF2B5EF4-FFF2-40B4-BE49-F238E27FC236}">
                <a16:creationId xmlns:a16="http://schemas.microsoft.com/office/drawing/2014/main" id="{1C739D79-C80C-A098-7DB4-822F09349895}"/>
              </a:ext>
            </a:extLst>
          </p:cNvPr>
          <p:cNvPicPr>
            <a:picLocks noChangeAspect="1"/>
          </p:cNvPicPr>
          <p:nvPr/>
        </p:nvPicPr>
        <p:blipFill rotWithShape="1">
          <a:blip r:embed="rId2"/>
          <a:srcRect/>
          <a:stretch/>
        </p:blipFill>
        <p:spPr>
          <a:xfrm>
            <a:off x="274326" y="2367391"/>
            <a:ext cx="3804380" cy="1224895"/>
          </a:xfrm>
          <a:prstGeom prst="rect">
            <a:avLst/>
          </a:prstGeom>
        </p:spPr>
      </p:pic>
      <p:pic>
        <p:nvPicPr>
          <p:cNvPr id="8" name="Picture 7">
            <a:extLst>
              <a:ext uri="{FF2B5EF4-FFF2-40B4-BE49-F238E27FC236}">
                <a16:creationId xmlns:a16="http://schemas.microsoft.com/office/drawing/2014/main" id="{D1D4DEF3-33BB-79B9-0C5A-614B6E38FB5F}"/>
              </a:ext>
            </a:extLst>
          </p:cNvPr>
          <p:cNvPicPr>
            <a:picLocks noChangeAspect="1"/>
          </p:cNvPicPr>
          <p:nvPr/>
        </p:nvPicPr>
        <p:blipFill rotWithShape="1">
          <a:blip r:embed="rId3"/>
          <a:srcRect l="1621" r="5471"/>
          <a:stretch/>
        </p:blipFill>
        <p:spPr>
          <a:xfrm>
            <a:off x="4794068" y="2311174"/>
            <a:ext cx="3696791" cy="1281112"/>
          </a:xfrm>
          <a:prstGeom prst="rect">
            <a:avLst/>
          </a:prstGeom>
        </p:spPr>
      </p:pic>
    </p:spTree>
    <p:extLst>
      <p:ext uri="{BB962C8B-B14F-4D97-AF65-F5344CB8AC3E}">
        <p14:creationId xmlns:p14="http://schemas.microsoft.com/office/powerpoint/2010/main" val="1713697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3C004-C414-2086-4E6A-5DA5FF30359A}"/>
              </a:ext>
            </a:extLst>
          </p:cNvPr>
          <p:cNvSpPr>
            <a:spLocks noGrp="1"/>
          </p:cNvSpPr>
          <p:nvPr>
            <p:ph type="title"/>
          </p:nvPr>
        </p:nvSpPr>
        <p:spPr/>
        <p:txBody>
          <a:bodyPr>
            <a:normAutofit fontScale="90000"/>
          </a:bodyPr>
          <a:lstStyle/>
          <a:p>
            <a:r>
              <a:rPr lang="en-US" dirty="0"/>
              <a:t>Experimental Results</a:t>
            </a:r>
          </a:p>
        </p:txBody>
      </p:sp>
      <p:sp>
        <p:nvSpPr>
          <p:cNvPr id="3" name="Text Placeholder 2">
            <a:extLst>
              <a:ext uri="{FF2B5EF4-FFF2-40B4-BE49-F238E27FC236}">
                <a16:creationId xmlns:a16="http://schemas.microsoft.com/office/drawing/2014/main" id="{F9FBACCB-7BE7-D77F-F38D-CFB882FA2B36}"/>
              </a:ext>
            </a:extLst>
          </p:cNvPr>
          <p:cNvSpPr>
            <a:spLocks noGrp="1"/>
          </p:cNvSpPr>
          <p:nvPr>
            <p:ph type="body" idx="1"/>
          </p:nvPr>
        </p:nvSpPr>
        <p:spPr/>
        <p:txBody>
          <a:bodyPr/>
          <a:lstStyle/>
          <a:p>
            <a:r>
              <a:rPr lang="en-US" dirty="0"/>
              <a:t>Quality Measures</a:t>
            </a:r>
          </a:p>
        </p:txBody>
      </p:sp>
      <p:pic>
        <p:nvPicPr>
          <p:cNvPr id="4" name="Picture 3">
            <a:extLst>
              <a:ext uri="{FF2B5EF4-FFF2-40B4-BE49-F238E27FC236}">
                <a16:creationId xmlns:a16="http://schemas.microsoft.com/office/drawing/2014/main" id="{48D85656-9ED4-5716-1853-18F9C88AB60C}"/>
              </a:ext>
            </a:extLst>
          </p:cNvPr>
          <p:cNvPicPr>
            <a:picLocks noChangeAspect="1"/>
          </p:cNvPicPr>
          <p:nvPr/>
        </p:nvPicPr>
        <p:blipFill rotWithShape="1">
          <a:blip r:embed="rId2"/>
          <a:srcRect l="3588" r="3839"/>
          <a:stretch/>
        </p:blipFill>
        <p:spPr>
          <a:xfrm>
            <a:off x="1038497" y="1984425"/>
            <a:ext cx="2410097" cy="2006600"/>
          </a:xfrm>
          <a:prstGeom prst="rect">
            <a:avLst/>
          </a:prstGeom>
        </p:spPr>
      </p:pic>
      <p:pic>
        <p:nvPicPr>
          <p:cNvPr id="6" name="Picture 5">
            <a:extLst>
              <a:ext uri="{FF2B5EF4-FFF2-40B4-BE49-F238E27FC236}">
                <a16:creationId xmlns:a16="http://schemas.microsoft.com/office/drawing/2014/main" id="{E9F8C400-954A-A96D-73B9-2EB24AE32452}"/>
              </a:ext>
            </a:extLst>
          </p:cNvPr>
          <p:cNvPicPr>
            <a:picLocks noChangeAspect="1"/>
          </p:cNvPicPr>
          <p:nvPr/>
        </p:nvPicPr>
        <p:blipFill>
          <a:blip r:embed="rId3"/>
          <a:stretch>
            <a:fillRect/>
          </a:stretch>
        </p:blipFill>
        <p:spPr>
          <a:xfrm>
            <a:off x="4006333" y="1609593"/>
            <a:ext cx="4099170" cy="2854779"/>
          </a:xfrm>
          <a:prstGeom prst="rect">
            <a:avLst/>
          </a:prstGeom>
        </p:spPr>
      </p:pic>
    </p:spTree>
    <p:extLst>
      <p:ext uri="{BB962C8B-B14F-4D97-AF65-F5344CB8AC3E}">
        <p14:creationId xmlns:p14="http://schemas.microsoft.com/office/powerpoint/2010/main" val="2402778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8A30A-742A-B5F5-9CAA-85D3D90EC722}"/>
              </a:ext>
            </a:extLst>
          </p:cNvPr>
          <p:cNvSpPr>
            <a:spLocks noGrp="1"/>
          </p:cNvSpPr>
          <p:nvPr>
            <p:ph type="title"/>
          </p:nvPr>
        </p:nvSpPr>
        <p:spPr/>
        <p:txBody>
          <a:bodyPr>
            <a:normAutofit fontScale="90000"/>
          </a:bodyPr>
          <a:lstStyle/>
          <a:p>
            <a:r>
              <a:rPr lang="en-US" dirty="0"/>
              <a:t>Experimental Results</a:t>
            </a:r>
          </a:p>
        </p:txBody>
      </p:sp>
      <p:sp>
        <p:nvSpPr>
          <p:cNvPr id="3" name="Text Placeholder 2">
            <a:extLst>
              <a:ext uri="{FF2B5EF4-FFF2-40B4-BE49-F238E27FC236}">
                <a16:creationId xmlns:a16="http://schemas.microsoft.com/office/drawing/2014/main" id="{5EC6132C-FEBD-9A0C-3B51-FC0D1E7201B8}"/>
              </a:ext>
            </a:extLst>
          </p:cNvPr>
          <p:cNvSpPr>
            <a:spLocks noGrp="1"/>
          </p:cNvSpPr>
          <p:nvPr>
            <p:ph type="body" idx="1"/>
          </p:nvPr>
        </p:nvSpPr>
        <p:spPr/>
        <p:txBody>
          <a:bodyPr/>
          <a:lstStyle/>
          <a:p>
            <a:pPr marL="114300" indent="0">
              <a:buNone/>
            </a:pPr>
            <a:r>
              <a:rPr lang="en-US" dirty="0"/>
              <a:t>Time taken by each method		Time measure for each method</a:t>
            </a:r>
          </a:p>
        </p:txBody>
      </p:sp>
      <p:pic>
        <p:nvPicPr>
          <p:cNvPr id="4" name="Picture 3">
            <a:extLst>
              <a:ext uri="{FF2B5EF4-FFF2-40B4-BE49-F238E27FC236}">
                <a16:creationId xmlns:a16="http://schemas.microsoft.com/office/drawing/2014/main" id="{778A392B-E9A1-E4B2-85FB-381F8DE034AC}"/>
              </a:ext>
            </a:extLst>
          </p:cNvPr>
          <p:cNvPicPr>
            <a:picLocks noChangeAspect="1"/>
          </p:cNvPicPr>
          <p:nvPr/>
        </p:nvPicPr>
        <p:blipFill rotWithShape="1">
          <a:blip r:embed="rId2"/>
          <a:srcRect t="18935"/>
          <a:stretch/>
        </p:blipFill>
        <p:spPr>
          <a:xfrm>
            <a:off x="1141367" y="1705356"/>
            <a:ext cx="1549582" cy="958813"/>
          </a:xfrm>
          <a:prstGeom prst="rect">
            <a:avLst/>
          </a:prstGeom>
        </p:spPr>
      </p:pic>
      <p:pic>
        <p:nvPicPr>
          <p:cNvPr id="5" name="Picture 4">
            <a:extLst>
              <a:ext uri="{FF2B5EF4-FFF2-40B4-BE49-F238E27FC236}">
                <a16:creationId xmlns:a16="http://schemas.microsoft.com/office/drawing/2014/main" id="{55E33230-1B0E-0809-FD94-A51B08CA2F9C}"/>
              </a:ext>
            </a:extLst>
          </p:cNvPr>
          <p:cNvPicPr>
            <a:picLocks noChangeAspect="1"/>
          </p:cNvPicPr>
          <p:nvPr/>
        </p:nvPicPr>
        <p:blipFill rotWithShape="1">
          <a:blip r:embed="rId3"/>
          <a:srcRect t="18935" r="4341"/>
          <a:stretch/>
        </p:blipFill>
        <p:spPr>
          <a:xfrm>
            <a:off x="5992539" y="1688797"/>
            <a:ext cx="1467986" cy="958814"/>
          </a:xfrm>
          <a:prstGeom prst="rect">
            <a:avLst/>
          </a:prstGeom>
        </p:spPr>
      </p:pic>
      <p:pic>
        <p:nvPicPr>
          <p:cNvPr id="6" name="Picture 5">
            <a:extLst>
              <a:ext uri="{FF2B5EF4-FFF2-40B4-BE49-F238E27FC236}">
                <a16:creationId xmlns:a16="http://schemas.microsoft.com/office/drawing/2014/main" id="{7290FCC5-8141-21C6-90F7-E10D22C38EB1}"/>
              </a:ext>
            </a:extLst>
          </p:cNvPr>
          <p:cNvPicPr>
            <a:picLocks noChangeAspect="1"/>
          </p:cNvPicPr>
          <p:nvPr/>
        </p:nvPicPr>
        <p:blipFill>
          <a:blip r:embed="rId4"/>
          <a:stretch>
            <a:fillRect/>
          </a:stretch>
        </p:blipFill>
        <p:spPr>
          <a:xfrm>
            <a:off x="610326" y="2958737"/>
            <a:ext cx="2776806" cy="1933847"/>
          </a:xfrm>
          <a:prstGeom prst="rect">
            <a:avLst/>
          </a:prstGeom>
        </p:spPr>
      </p:pic>
      <p:pic>
        <p:nvPicPr>
          <p:cNvPr id="7" name="Picture 6">
            <a:extLst>
              <a:ext uri="{FF2B5EF4-FFF2-40B4-BE49-F238E27FC236}">
                <a16:creationId xmlns:a16="http://schemas.microsoft.com/office/drawing/2014/main" id="{7359FDB2-3088-4DF1-D2F1-2937F76CE545}"/>
              </a:ext>
            </a:extLst>
          </p:cNvPr>
          <p:cNvPicPr>
            <a:picLocks noChangeAspect="1"/>
          </p:cNvPicPr>
          <p:nvPr/>
        </p:nvPicPr>
        <p:blipFill>
          <a:blip r:embed="rId5"/>
          <a:stretch>
            <a:fillRect/>
          </a:stretch>
        </p:blipFill>
        <p:spPr>
          <a:xfrm>
            <a:off x="5338129" y="2958736"/>
            <a:ext cx="2776806" cy="1933847"/>
          </a:xfrm>
          <a:prstGeom prst="rect">
            <a:avLst/>
          </a:prstGeom>
        </p:spPr>
      </p:pic>
    </p:spTree>
    <p:extLst>
      <p:ext uri="{BB962C8B-B14F-4D97-AF65-F5344CB8AC3E}">
        <p14:creationId xmlns:p14="http://schemas.microsoft.com/office/powerpoint/2010/main" val="3862339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C3601-2147-BC8B-0ED4-9EEE288295BE}"/>
              </a:ext>
            </a:extLst>
          </p:cNvPr>
          <p:cNvSpPr>
            <a:spLocks noGrp="1"/>
          </p:cNvSpPr>
          <p:nvPr>
            <p:ph type="title"/>
          </p:nvPr>
        </p:nvSpPr>
        <p:spPr/>
        <p:txBody>
          <a:bodyPr>
            <a:normAutofit fontScale="90000"/>
          </a:bodyPr>
          <a:lstStyle/>
          <a:p>
            <a:r>
              <a:rPr lang="en-US" dirty="0"/>
              <a:t>Experimental results</a:t>
            </a:r>
          </a:p>
        </p:txBody>
      </p:sp>
      <p:pic>
        <p:nvPicPr>
          <p:cNvPr id="4" name="Picture 3">
            <a:extLst>
              <a:ext uri="{FF2B5EF4-FFF2-40B4-BE49-F238E27FC236}">
                <a16:creationId xmlns:a16="http://schemas.microsoft.com/office/drawing/2014/main" id="{AF948801-85BD-216D-200D-DC116391945E}"/>
              </a:ext>
            </a:extLst>
          </p:cNvPr>
          <p:cNvPicPr>
            <a:picLocks noChangeAspect="1"/>
          </p:cNvPicPr>
          <p:nvPr/>
        </p:nvPicPr>
        <p:blipFill>
          <a:blip r:embed="rId2"/>
          <a:stretch>
            <a:fillRect/>
          </a:stretch>
        </p:blipFill>
        <p:spPr>
          <a:xfrm>
            <a:off x="4905102" y="1585621"/>
            <a:ext cx="3158490" cy="2190452"/>
          </a:xfrm>
          <a:prstGeom prst="rect">
            <a:avLst/>
          </a:prstGeom>
        </p:spPr>
      </p:pic>
      <p:pic>
        <p:nvPicPr>
          <p:cNvPr id="5" name="Picture 4">
            <a:extLst>
              <a:ext uri="{FF2B5EF4-FFF2-40B4-BE49-F238E27FC236}">
                <a16:creationId xmlns:a16="http://schemas.microsoft.com/office/drawing/2014/main" id="{89BF6232-AA7B-0DDE-3FEE-B9016FB67BE2}"/>
              </a:ext>
            </a:extLst>
          </p:cNvPr>
          <p:cNvPicPr>
            <a:picLocks noChangeAspect="1"/>
          </p:cNvPicPr>
          <p:nvPr/>
        </p:nvPicPr>
        <p:blipFill>
          <a:blip r:embed="rId3"/>
          <a:stretch>
            <a:fillRect/>
          </a:stretch>
        </p:blipFill>
        <p:spPr>
          <a:xfrm>
            <a:off x="988813" y="1585620"/>
            <a:ext cx="3145266" cy="2190453"/>
          </a:xfrm>
          <a:prstGeom prst="rect">
            <a:avLst/>
          </a:prstGeom>
        </p:spPr>
      </p:pic>
    </p:spTree>
    <p:extLst>
      <p:ext uri="{BB962C8B-B14F-4D97-AF65-F5344CB8AC3E}">
        <p14:creationId xmlns:p14="http://schemas.microsoft.com/office/powerpoint/2010/main" val="2052713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B855C-0BD5-FD53-BC29-D4EB116790D3}"/>
              </a:ext>
            </a:extLst>
          </p:cNvPr>
          <p:cNvSpPr>
            <a:spLocks noGrp="1"/>
          </p:cNvSpPr>
          <p:nvPr>
            <p:ph type="title"/>
          </p:nvPr>
        </p:nvSpPr>
        <p:spPr/>
        <p:txBody>
          <a:bodyPr>
            <a:normAutofit fontScale="90000"/>
          </a:bodyPr>
          <a:lstStyle/>
          <a:p>
            <a:r>
              <a:rPr lang="en-US" dirty="0"/>
              <a:t>Conclusion</a:t>
            </a:r>
            <a:br>
              <a:rPr lang="en-US" dirty="0"/>
            </a:br>
            <a:endParaRPr lang="en-US" dirty="0"/>
          </a:p>
        </p:txBody>
      </p:sp>
      <p:sp>
        <p:nvSpPr>
          <p:cNvPr id="3" name="Text Placeholder 2">
            <a:extLst>
              <a:ext uri="{FF2B5EF4-FFF2-40B4-BE49-F238E27FC236}">
                <a16:creationId xmlns:a16="http://schemas.microsoft.com/office/drawing/2014/main" id="{F17BA7A6-D888-AC0A-9E90-C54296D69F85}"/>
              </a:ext>
            </a:extLst>
          </p:cNvPr>
          <p:cNvSpPr>
            <a:spLocks noGrp="1"/>
          </p:cNvSpPr>
          <p:nvPr>
            <p:ph type="body" idx="1"/>
          </p:nvPr>
        </p:nvSpPr>
        <p:spPr/>
        <p:txBody>
          <a:bodyPr>
            <a:normAutofit fontScale="92500" lnSpcReduction="20000"/>
          </a:bodyPr>
          <a:lstStyle/>
          <a:p>
            <a:pPr marL="114300" indent="0">
              <a:buNone/>
            </a:pPr>
            <a:r>
              <a:rPr lang="en-US" dirty="0"/>
              <a:t>Assuming distribution of foreground and background pixels follow normal distribution, KL Divergence between the two distributions can be computed using a closed form solution which makes the process very fast. KL Divergence gives us an idea about how well separated foreground and background pixels are in the saliency map. Concentration measure gives an idea about how well connected the foreground blobs are in the saliency maps. These two measures combined gives us the overall idea about the quality of the saliency map. This quality score has been rewarded or penalized on the basis of how fast the saliency extraction method has been. </a:t>
            </a:r>
          </a:p>
          <a:p>
            <a:pPr marL="114300" indent="0">
              <a:buNone/>
            </a:pPr>
            <a:endParaRPr lang="en-US" dirty="0"/>
          </a:p>
          <a:p>
            <a:pPr marL="114300" indent="0">
              <a:buNone/>
            </a:pPr>
            <a:r>
              <a:rPr lang="en-US" dirty="0"/>
              <a:t>The method proposed in this paper gives us the time sensitive ranking of various saliency extraction methods for a input dataset. The final rankings of various saliency extraction methods in the tables shown above highlight that Deep Learning based </a:t>
            </a:r>
            <a:r>
              <a:rPr lang="en-US" dirty="0" err="1"/>
              <a:t>PoolNet</a:t>
            </a:r>
            <a:r>
              <a:rPr lang="en-US" dirty="0"/>
              <a:t> gives the best quality saliency map with reasonably lesser time consumption.</a:t>
            </a:r>
          </a:p>
        </p:txBody>
      </p:sp>
    </p:spTree>
    <p:extLst>
      <p:ext uri="{BB962C8B-B14F-4D97-AF65-F5344CB8AC3E}">
        <p14:creationId xmlns:p14="http://schemas.microsoft.com/office/powerpoint/2010/main" val="3647670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104" name="Google Shape;104;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77800" lvl="0" indent="-177800" algn="l" rtl="0">
              <a:spcBef>
                <a:spcPts val="0"/>
              </a:spcBef>
              <a:spcAft>
                <a:spcPts val="0"/>
              </a:spcAft>
              <a:buNone/>
            </a:pPr>
            <a:r>
              <a:rPr lang="en" sz="900" dirty="0">
                <a:solidFill>
                  <a:srgbClr val="EFEFEF"/>
                </a:solidFill>
              </a:rPr>
              <a:t>[1]	A. </a:t>
            </a:r>
            <a:r>
              <a:rPr lang="en" sz="900" dirty="0" err="1">
                <a:solidFill>
                  <a:srgbClr val="EFEFEF"/>
                </a:solidFill>
              </a:rPr>
              <a:t>Borji</a:t>
            </a:r>
            <a:r>
              <a:rPr lang="en" sz="900" dirty="0">
                <a:solidFill>
                  <a:srgbClr val="EFEFEF"/>
                </a:solidFill>
              </a:rPr>
              <a:t>, H. R. </a:t>
            </a:r>
            <a:r>
              <a:rPr lang="en" sz="900" dirty="0" err="1">
                <a:solidFill>
                  <a:srgbClr val="EFEFEF"/>
                </a:solidFill>
              </a:rPr>
              <a:t>Tavakoli</a:t>
            </a:r>
            <a:r>
              <a:rPr lang="en" sz="900" dirty="0">
                <a:solidFill>
                  <a:srgbClr val="EFEFEF"/>
                </a:solidFill>
              </a:rPr>
              <a:t>, D. N. </a:t>
            </a:r>
            <a:r>
              <a:rPr lang="en" sz="900" dirty="0" err="1">
                <a:solidFill>
                  <a:srgbClr val="EFEFEF"/>
                </a:solidFill>
              </a:rPr>
              <a:t>Sihite</a:t>
            </a:r>
            <a:r>
              <a:rPr lang="en" sz="900" dirty="0">
                <a:solidFill>
                  <a:srgbClr val="EFEFEF"/>
                </a:solidFill>
              </a:rPr>
              <a:t>, and L. </a:t>
            </a:r>
            <a:r>
              <a:rPr lang="en" sz="900" dirty="0" err="1">
                <a:solidFill>
                  <a:srgbClr val="EFEFEF"/>
                </a:solidFill>
              </a:rPr>
              <a:t>Itti</a:t>
            </a:r>
            <a:r>
              <a:rPr lang="en" sz="900" dirty="0">
                <a:solidFill>
                  <a:srgbClr val="EFEFEF"/>
                </a:solidFill>
              </a:rPr>
              <a:t>, “Analysis of Scores, Datasets, and Models in Visual Saliency Prediction,” in </a:t>
            </a:r>
            <a:r>
              <a:rPr lang="en" sz="900" i="1" dirty="0">
                <a:solidFill>
                  <a:srgbClr val="EFEFEF"/>
                </a:solidFill>
              </a:rPr>
              <a:t>2013 IEEE International Conference on Computer Vision</a:t>
            </a:r>
            <a:r>
              <a:rPr lang="en" sz="900" dirty="0">
                <a:solidFill>
                  <a:srgbClr val="EFEFEF"/>
                </a:solidFill>
              </a:rPr>
              <a:t>, Dec. 2013, pp. 921–928. </a:t>
            </a:r>
            <a:r>
              <a:rPr lang="en" sz="900" dirty="0" err="1">
                <a:solidFill>
                  <a:srgbClr val="EFEFEF"/>
                </a:solidFill>
              </a:rPr>
              <a:t>doi</a:t>
            </a:r>
            <a:r>
              <a:rPr lang="en" sz="900" dirty="0">
                <a:solidFill>
                  <a:srgbClr val="EFEFEF"/>
                </a:solidFill>
              </a:rPr>
              <a:t>: 10.1109/ICCV.2013.118.</a:t>
            </a:r>
            <a:endParaRPr sz="900" dirty="0">
              <a:solidFill>
                <a:srgbClr val="EFEFEF"/>
              </a:solidFill>
            </a:endParaRPr>
          </a:p>
          <a:p>
            <a:pPr marL="177800" lvl="0" indent="-177800" algn="l" rtl="0">
              <a:spcBef>
                <a:spcPts val="0"/>
              </a:spcBef>
              <a:spcAft>
                <a:spcPts val="0"/>
              </a:spcAft>
              <a:buNone/>
            </a:pPr>
            <a:r>
              <a:rPr lang="en" sz="900" dirty="0">
                <a:solidFill>
                  <a:srgbClr val="EFEFEF"/>
                </a:solidFill>
              </a:rPr>
              <a:t>[2]	Z. </a:t>
            </a:r>
            <a:r>
              <a:rPr lang="en" sz="900" dirty="0" err="1">
                <a:solidFill>
                  <a:srgbClr val="EFEFEF"/>
                </a:solidFill>
              </a:rPr>
              <a:t>Bylinskii</a:t>
            </a:r>
            <a:r>
              <a:rPr lang="en" sz="900" dirty="0">
                <a:solidFill>
                  <a:srgbClr val="EFEFEF"/>
                </a:solidFill>
              </a:rPr>
              <a:t>, T. Judd, A. Oliva, A. Torralba, and F. Durand, “What do different evaluation metrics tell us about saliency models?,” </a:t>
            </a:r>
            <a:r>
              <a:rPr lang="en" sz="900" i="1" dirty="0">
                <a:solidFill>
                  <a:srgbClr val="EFEFEF"/>
                </a:solidFill>
              </a:rPr>
              <a:t>arXiv:1604.03605 [cs]</a:t>
            </a:r>
            <a:r>
              <a:rPr lang="en" sz="900" dirty="0">
                <a:solidFill>
                  <a:srgbClr val="EFEFEF"/>
                </a:solidFill>
              </a:rPr>
              <a:t>, Apr. 2017, Accessed: Mar. 20, 2022. [Online]. Available: http://</a:t>
            </a:r>
            <a:r>
              <a:rPr lang="en" sz="900" dirty="0" err="1">
                <a:solidFill>
                  <a:srgbClr val="EFEFEF"/>
                </a:solidFill>
              </a:rPr>
              <a:t>arxiv.org</a:t>
            </a:r>
            <a:r>
              <a:rPr lang="en" sz="900" dirty="0">
                <a:solidFill>
                  <a:srgbClr val="EFEFEF"/>
                </a:solidFill>
              </a:rPr>
              <a:t>/abs/1604.03605</a:t>
            </a:r>
            <a:endParaRPr sz="900" dirty="0">
              <a:solidFill>
                <a:srgbClr val="EFEFEF"/>
              </a:solidFill>
            </a:endParaRPr>
          </a:p>
          <a:p>
            <a:pPr marL="177800" lvl="0" indent="-177800" algn="l" rtl="0">
              <a:spcBef>
                <a:spcPts val="0"/>
              </a:spcBef>
              <a:spcAft>
                <a:spcPts val="0"/>
              </a:spcAft>
              <a:buNone/>
            </a:pPr>
            <a:r>
              <a:rPr lang="en" sz="900" dirty="0">
                <a:solidFill>
                  <a:srgbClr val="EFEFEF"/>
                </a:solidFill>
              </a:rPr>
              <a:t>[3]	T. Judd, F. Durand, and A. Torralba, “A Benchmark of Computational Models of Saliency to Predict Human Fixations,” Jan. 2012, Accessed: Mar. 20, 2022. [Online]. Available: https://</a:t>
            </a:r>
            <a:r>
              <a:rPr lang="en" sz="900" dirty="0" err="1">
                <a:solidFill>
                  <a:srgbClr val="EFEFEF"/>
                </a:solidFill>
              </a:rPr>
              <a:t>dspace.mit.edu</a:t>
            </a:r>
            <a:r>
              <a:rPr lang="en" sz="900" dirty="0">
                <a:solidFill>
                  <a:srgbClr val="EFEFEF"/>
                </a:solidFill>
              </a:rPr>
              <a:t>/handle/1721.1/68590</a:t>
            </a:r>
            <a:endParaRPr sz="900" dirty="0">
              <a:solidFill>
                <a:srgbClr val="EFEFEF"/>
              </a:solidFill>
            </a:endParaRPr>
          </a:p>
          <a:p>
            <a:pPr marL="177800" lvl="0" indent="-177800" algn="l" rtl="0">
              <a:spcBef>
                <a:spcPts val="0"/>
              </a:spcBef>
              <a:spcAft>
                <a:spcPts val="0"/>
              </a:spcAft>
              <a:buNone/>
            </a:pPr>
            <a:r>
              <a:rPr lang="en" sz="900" dirty="0">
                <a:solidFill>
                  <a:srgbClr val="EFEFEF"/>
                </a:solidFill>
              </a:rPr>
              <a:t>[4]	A. </a:t>
            </a:r>
            <a:r>
              <a:rPr lang="en" sz="900" dirty="0" err="1">
                <a:solidFill>
                  <a:srgbClr val="EFEFEF"/>
                </a:solidFill>
              </a:rPr>
              <a:t>Borji</a:t>
            </a:r>
            <a:r>
              <a:rPr lang="en" sz="900" dirty="0">
                <a:solidFill>
                  <a:srgbClr val="EFEFEF"/>
                </a:solidFill>
              </a:rPr>
              <a:t>, D. N. </a:t>
            </a:r>
            <a:r>
              <a:rPr lang="en" sz="900" dirty="0" err="1">
                <a:solidFill>
                  <a:srgbClr val="EFEFEF"/>
                </a:solidFill>
              </a:rPr>
              <a:t>Sihite</a:t>
            </a:r>
            <a:r>
              <a:rPr lang="en" sz="900" dirty="0">
                <a:solidFill>
                  <a:srgbClr val="EFEFEF"/>
                </a:solidFill>
              </a:rPr>
              <a:t>, and L. </a:t>
            </a:r>
            <a:r>
              <a:rPr lang="en" sz="900" dirty="0" err="1">
                <a:solidFill>
                  <a:srgbClr val="EFEFEF"/>
                </a:solidFill>
              </a:rPr>
              <a:t>Itti</a:t>
            </a:r>
            <a:r>
              <a:rPr lang="en" sz="900" dirty="0">
                <a:solidFill>
                  <a:srgbClr val="EFEFEF"/>
                </a:solidFill>
              </a:rPr>
              <a:t>, “Quantitative Analysis of Human-Model Agreement in Visual Saliency Modeling: A Comparative Study,” </a:t>
            </a:r>
            <a:r>
              <a:rPr lang="en" sz="900" i="1" dirty="0">
                <a:solidFill>
                  <a:srgbClr val="EFEFEF"/>
                </a:solidFill>
              </a:rPr>
              <a:t>IEEE Transactions on Image Processing</a:t>
            </a:r>
            <a:r>
              <a:rPr lang="en" sz="900" dirty="0">
                <a:solidFill>
                  <a:srgbClr val="EFEFEF"/>
                </a:solidFill>
              </a:rPr>
              <a:t>, vol. 22, no. 1, pp. 55–69, Jan. 2013, </a:t>
            </a:r>
            <a:r>
              <a:rPr lang="en" sz="900" dirty="0" err="1">
                <a:solidFill>
                  <a:srgbClr val="EFEFEF"/>
                </a:solidFill>
              </a:rPr>
              <a:t>doi</a:t>
            </a:r>
            <a:r>
              <a:rPr lang="en" sz="900" dirty="0">
                <a:solidFill>
                  <a:srgbClr val="EFEFEF"/>
                </a:solidFill>
              </a:rPr>
              <a:t>: 10.1109/TIP.2012.2210727.</a:t>
            </a:r>
            <a:endParaRPr sz="900" dirty="0">
              <a:solidFill>
                <a:srgbClr val="EFEFEF"/>
              </a:solidFill>
            </a:endParaRPr>
          </a:p>
          <a:p>
            <a:pPr marL="177800" lvl="0" indent="-177800" algn="l" rtl="0">
              <a:spcBef>
                <a:spcPts val="0"/>
              </a:spcBef>
              <a:spcAft>
                <a:spcPts val="0"/>
              </a:spcAft>
              <a:buNone/>
            </a:pPr>
            <a:r>
              <a:rPr lang="en" sz="900" dirty="0">
                <a:solidFill>
                  <a:srgbClr val="EFEFEF"/>
                </a:solidFill>
              </a:rPr>
              <a:t>[5]	L. Mai and F. Liu, “Comparing Salient Object Detection Results without Ground Truth,” in </a:t>
            </a:r>
            <a:r>
              <a:rPr lang="en" sz="900" i="1" dirty="0">
                <a:solidFill>
                  <a:srgbClr val="EFEFEF"/>
                </a:solidFill>
              </a:rPr>
              <a:t>Computer Vision – ECCV 2014</a:t>
            </a:r>
            <a:r>
              <a:rPr lang="en" sz="900" dirty="0">
                <a:solidFill>
                  <a:srgbClr val="EFEFEF"/>
                </a:solidFill>
              </a:rPr>
              <a:t>, Cham, 2014, pp. 76–91. </a:t>
            </a:r>
            <a:r>
              <a:rPr lang="en" sz="900" dirty="0" err="1">
                <a:solidFill>
                  <a:srgbClr val="EFEFEF"/>
                </a:solidFill>
              </a:rPr>
              <a:t>doi</a:t>
            </a:r>
            <a:r>
              <a:rPr lang="en" sz="900" dirty="0">
                <a:solidFill>
                  <a:srgbClr val="EFEFEF"/>
                </a:solidFill>
              </a:rPr>
              <a:t>: 10.1007/978-3-319-10578-9_6.</a:t>
            </a:r>
            <a:endParaRPr sz="900" dirty="0">
              <a:solidFill>
                <a:srgbClr val="EFEFEF"/>
              </a:solidFill>
            </a:endParaRPr>
          </a:p>
          <a:p>
            <a:pPr marL="177800" lvl="0" indent="-177800" algn="l" rtl="0">
              <a:spcBef>
                <a:spcPts val="0"/>
              </a:spcBef>
              <a:spcAft>
                <a:spcPts val="0"/>
              </a:spcAft>
              <a:buNone/>
            </a:pPr>
            <a:r>
              <a:rPr lang="en" sz="900" dirty="0">
                <a:solidFill>
                  <a:srgbClr val="EFEFEF"/>
                </a:solidFill>
              </a:rPr>
              <a:t>[6]	Y. K. Kim and  and K. M. Lee, “Saliency Score-Based Visualization for Data Quality Evaluation,” </a:t>
            </a:r>
            <a:r>
              <a:rPr lang="en" sz="900" i="1" dirty="0">
                <a:solidFill>
                  <a:srgbClr val="EFEFEF"/>
                </a:solidFill>
              </a:rPr>
              <a:t>International Journal of Fuzzy Logic and Intelligent Systems</a:t>
            </a:r>
            <a:r>
              <a:rPr lang="en" sz="900" dirty="0">
                <a:solidFill>
                  <a:srgbClr val="EFEFEF"/>
                </a:solidFill>
              </a:rPr>
              <a:t>, vol. 15, no. 4, pp. 289–294, Dec. 2015, </a:t>
            </a:r>
            <a:r>
              <a:rPr lang="en" sz="900" dirty="0" err="1">
                <a:solidFill>
                  <a:srgbClr val="EFEFEF"/>
                </a:solidFill>
              </a:rPr>
              <a:t>doi</a:t>
            </a:r>
            <a:r>
              <a:rPr lang="en" sz="900" dirty="0">
                <a:solidFill>
                  <a:srgbClr val="EFEFEF"/>
                </a:solidFill>
              </a:rPr>
              <a:t>: 10.5391/IJFIS.2015.15.4.289.</a:t>
            </a:r>
            <a:endParaRPr sz="900" dirty="0">
              <a:solidFill>
                <a:srgbClr val="EFEFEF"/>
              </a:solidFill>
            </a:endParaRPr>
          </a:p>
          <a:p>
            <a:pPr marL="177800" lvl="0" indent="-177800" algn="l" rtl="0">
              <a:spcBef>
                <a:spcPts val="0"/>
              </a:spcBef>
              <a:spcAft>
                <a:spcPts val="0"/>
              </a:spcAft>
              <a:buNone/>
            </a:pPr>
            <a:r>
              <a:rPr lang="en" sz="900" dirty="0">
                <a:solidFill>
                  <a:srgbClr val="EFEFEF"/>
                </a:solidFill>
              </a:rPr>
              <a:t>[7]	K. R. </a:t>
            </a:r>
            <a:r>
              <a:rPr lang="en" sz="900" dirty="0" err="1">
                <a:solidFill>
                  <a:srgbClr val="EFEFEF"/>
                </a:solidFill>
              </a:rPr>
              <a:t>Jerripothula</a:t>
            </a:r>
            <a:r>
              <a:rPr lang="en" sz="900" dirty="0">
                <a:solidFill>
                  <a:srgbClr val="EFEFEF"/>
                </a:solidFill>
              </a:rPr>
              <a:t>, J. Cai, and J. Yuan, “Quality-Guided Fusion-Based Co-Saliency Estimation for Image Co-Segmentation and Colocalization,” </a:t>
            </a:r>
            <a:r>
              <a:rPr lang="en" sz="900" i="1" dirty="0">
                <a:solidFill>
                  <a:srgbClr val="EFEFEF"/>
                </a:solidFill>
              </a:rPr>
              <a:t>IEEE TRANSACTIONS ON MULTIMEDIA</a:t>
            </a:r>
            <a:r>
              <a:rPr lang="en" sz="900" dirty="0">
                <a:solidFill>
                  <a:srgbClr val="EFEFEF"/>
                </a:solidFill>
              </a:rPr>
              <a:t>, vol. 20, no. 9, p. 12, 2018.</a:t>
            </a:r>
            <a:endParaRPr sz="900" dirty="0">
              <a:solidFill>
                <a:srgbClr val="EFEFEF"/>
              </a:solidFill>
            </a:endParaRPr>
          </a:p>
          <a:p>
            <a:pPr marL="0" lvl="0" indent="0" algn="l" rtl="0">
              <a:spcBef>
                <a:spcPts val="0"/>
              </a:spcBef>
              <a:spcAft>
                <a:spcPts val="1200"/>
              </a:spcAft>
              <a:buNone/>
            </a:pPr>
            <a:endParaRPr dirty="0">
              <a:solidFill>
                <a:srgbClr val="EFEFE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Problem Statement</a:t>
            </a:r>
            <a:endParaRPr/>
          </a:p>
        </p:txBody>
      </p:sp>
      <p:sp>
        <p:nvSpPr>
          <p:cNvPr id="61" name="Google Shape;61;p14"/>
          <p:cNvSpPr txBox="1">
            <a:spLocks noGrp="1"/>
          </p:cNvSpPr>
          <p:nvPr>
            <p:ph type="body" idx="1"/>
          </p:nvPr>
        </p:nvSpPr>
        <p:spPr>
          <a:xfrm>
            <a:off x="311700" y="1427425"/>
            <a:ext cx="36450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sz="1200" b="1" u="sng">
                <a:solidFill>
                  <a:srgbClr val="EFEFEF"/>
                </a:solidFill>
              </a:rPr>
              <a:t>Input</a:t>
            </a:r>
            <a:r>
              <a:rPr lang="en" sz="1200" b="1">
                <a:solidFill>
                  <a:srgbClr val="EFEFEF"/>
                </a:solidFill>
              </a:rPr>
              <a:t>:</a:t>
            </a:r>
            <a:r>
              <a:rPr lang="en" sz="1200">
                <a:solidFill>
                  <a:srgbClr val="EFEFEF"/>
                </a:solidFill>
              </a:rPr>
              <a:t> A small randomly sampled subset of an image dataset.</a:t>
            </a:r>
            <a:endParaRPr sz="1200">
              <a:solidFill>
                <a:srgbClr val="EFEFEF"/>
              </a:solidFill>
            </a:endParaRPr>
          </a:p>
          <a:p>
            <a:pPr marL="0" lvl="0" indent="0" algn="l" rtl="0">
              <a:spcBef>
                <a:spcPts val="1200"/>
              </a:spcBef>
              <a:spcAft>
                <a:spcPts val="0"/>
              </a:spcAft>
              <a:buNone/>
            </a:pPr>
            <a:r>
              <a:rPr lang="en" sz="1200" b="1" u="sng">
                <a:solidFill>
                  <a:srgbClr val="EFEFEF"/>
                </a:solidFill>
              </a:rPr>
              <a:t>Output</a:t>
            </a:r>
            <a:r>
              <a:rPr lang="en" sz="1200" b="1">
                <a:solidFill>
                  <a:srgbClr val="EFEFEF"/>
                </a:solidFill>
              </a:rPr>
              <a:t>:</a:t>
            </a:r>
            <a:r>
              <a:rPr lang="en" sz="1200">
                <a:solidFill>
                  <a:srgbClr val="EFEFEF"/>
                </a:solidFill>
              </a:rPr>
              <a:t> The best saliency extraction method for the input set of images.</a:t>
            </a:r>
            <a:endParaRPr sz="1200">
              <a:solidFill>
                <a:srgbClr val="EFEFEF"/>
              </a:solidFill>
            </a:endParaRPr>
          </a:p>
          <a:p>
            <a:pPr marL="0" lvl="0" indent="0" algn="l" rtl="0">
              <a:spcBef>
                <a:spcPts val="1200"/>
              </a:spcBef>
              <a:spcAft>
                <a:spcPts val="0"/>
              </a:spcAft>
              <a:buNone/>
            </a:pPr>
            <a:r>
              <a:rPr lang="en" sz="1200" b="1" u="sng">
                <a:solidFill>
                  <a:srgbClr val="EFEFEF"/>
                </a:solidFill>
              </a:rPr>
              <a:t>Pre-processing</a:t>
            </a:r>
            <a:r>
              <a:rPr lang="en" sz="1200" b="1">
                <a:solidFill>
                  <a:srgbClr val="EFEFEF"/>
                </a:solidFill>
              </a:rPr>
              <a:t>: </a:t>
            </a:r>
            <a:r>
              <a:rPr lang="en" sz="1200">
                <a:solidFill>
                  <a:srgbClr val="EFEFEF"/>
                </a:solidFill>
              </a:rPr>
              <a:t>Resize each input set image so that all images are of the same shape.</a:t>
            </a:r>
            <a:endParaRPr sz="1200">
              <a:solidFill>
                <a:srgbClr val="EFEFEF"/>
              </a:solidFill>
            </a:endParaRPr>
          </a:p>
          <a:p>
            <a:pPr marL="0" lvl="0" indent="0" algn="l" rtl="0">
              <a:spcBef>
                <a:spcPts val="1200"/>
              </a:spcBef>
              <a:spcAft>
                <a:spcPts val="0"/>
              </a:spcAft>
              <a:buNone/>
            </a:pPr>
            <a:r>
              <a:rPr lang="en" sz="1200" b="1" u="sng">
                <a:solidFill>
                  <a:srgbClr val="EFEFEF"/>
                </a:solidFill>
              </a:rPr>
              <a:t>Output Evaluation</a:t>
            </a:r>
            <a:r>
              <a:rPr lang="en" sz="1200" b="1">
                <a:solidFill>
                  <a:srgbClr val="EFEFEF"/>
                </a:solidFill>
              </a:rPr>
              <a:t>:</a:t>
            </a:r>
            <a:r>
              <a:rPr lang="en" sz="1200">
                <a:solidFill>
                  <a:srgbClr val="EFEFEF"/>
                </a:solidFill>
              </a:rPr>
              <a:t> The output can be evaluated based on the quality of saliency map obtained.</a:t>
            </a:r>
            <a:endParaRPr sz="1200">
              <a:solidFill>
                <a:srgbClr val="EFEFEF"/>
              </a:solidFill>
            </a:endParaRPr>
          </a:p>
          <a:p>
            <a:pPr marL="0" lvl="0" indent="0" algn="l" rtl="0">
              <a:spcBef>
                <a:spcPts val="1200"/>
              </a:spcBef>
              <a:spcAft>
                <a:spcPts val="1200"/>
              </a:spcAft>
              <a:buNone/>
            </a:pPr>
            <a:endParaRPr>
              <a:solidFill>
                <a:schemeClr val="dk1"/>
              </a:solidFill>
            </a:endParaRPr>
          </a:p>
        </p:txBody>
      </p:sp>
      <p:pic>
        <p:nvPicPr>
          <p:cNvPr id="62" name="Google Shape;62;p14"/>
          <p:cNvPicPr preferRelativeResize="0"/>
          <p:nvPr/>
        </p:nvPicPr>
        <p:blipFill>
          <a:blip r:embed="rId3">
            <a:alphaModFix/>
          </a:blip>
          <a:stretch>
            <a:fillRect/>
          </a:stretch>
        </p:blipFill>
        <p:spPr>
          <a:xfrm>
            <a:off x="4063825" y="1051425"/>
            <a:ext cx="4800349" cy="2878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52400" y="152400"/>
            <a:ext cx="4744675" cy="1386250"/>
          </a:xfrm>
          <a:prstGeom prst="rect">
            <a:avLst/>
          </a:prstGeom>
          <a:noFill/>
          <a:ln>
            <a:noFill/>
          </a:ln>
        </p:spPr>
      </p:pic>
      <p:pic>
        <p:nvPicPr>
          <p:cNvPr id="68" name="Google Shape;68;p15"/>
          <p:cNvPicPr preferRelativeResize="0"/>
          <p:nvPr/>
        </p:nvPicPr>
        <p:blipFill>
          <a:blip r:embed="rId4">
            <a:alphaModFix/>
          </a:blip>
          <a:stretch>
            <a:fillRect/>
          </a:stretch>
        </p:blipFill>
        <p:spPr>
          <a:xfrm>
            <a:off x="4691325" y="2776150"/>
            <a:ext cx="4128750" cy="2214950"/>
          </a:xfrm>
          <a:prstGeom prst="rect">
            <a:avLst/>
          </a:prstGeom>
          <a:noFill/>
          <a:ln>
            <a:noFill/>
          </a:ln>
        </p:spPr>
      </p:pic>
      <p:pic>
        <p:nvPicPr>
          <p:cNvPr id="69" name="Google Shape;69;p15"/>
          <p:cNvPicPr preferRelativeResize="0"/>
          <p:nvPr/>
        </p:nvPicPr>
        <p:blipFill>
          <a:blip r:embed="rId5">
            <a:alphaModFix/>
          </a:blip>
          <a:stretch>
            <a:fillRect/>
          </a:stretch>
        </p:blipFill>
        <p:spPr>
          <a:xfrm>
            <a:off x="152401" y="1752225"/>
            <a:ext cx="4206075" cy="1181100"/>
          </a:xfrm>
          <a:prstGeom prst="rect">
            <a:avLst/>
          </a:prstGeom>
          <a:noFill/>
          <a:ln>
            <a:noFill/>
          </a:ln>
        </p:spPr>
      </p:pic>
      <p:pic>
        <p:nvPicPr>
          <p:cNvPr id="70" name="Google Shape;70;p15"/>
          <p:cNvPicPr preferRelativeResize="0"/>
          <p:nvPr/>
        </p:nvPicPr>
        <p:blipFill>
          <a:blip r:embed="rId6">
            <a:alphaModFix/>
          </a:blip>
          <a:stretch>
            <a:fillRect/>
          </a:stretch>
        </p:blipFill>
        <p:spPr>
          <a:xfrm>
            <a:off x="6482875" y="152400"/>
            <a:ext cx="2337200" cy="2345449"/>
          </a:xfrm>
          <a:prstGeom prst="rect">
            <a:avLst/>
          </a:prstGeom>
          <a:noFill/>
          <a:ln>
            <a:noFill/>
          </a:ln>
        </p:spPr>
      </p:pic>
      <p:pic>
        <p:nvPicPr>
          <p:cNvPr id="71" name="Google Shape;71;p15"/>
          <p:cNvPicPr preferRelativeResize="0"/>
          <p:nvPr/>
        </p:nvPicPr>
        <p:blipFill>
          <a:blip r:embed="rId7">
            <a:alphaModFix/>
          </a:blip>
          <a:stretch>
            <a:fillRect/>
          </a:stretch>
        </p:blipFill>
        <p:spPr>
          <a:xfrm>
            <a:off x="152400" y="3102425"/>
            <a:ext cx="2554826" cy="1888674"/>
          </a:xfrm>
          <a:prstGeom prst="rect">
            <a:avLst/>
          </a:prstGeom>
          <a:noFill/>
          <a:ln>
            <a:noFill/>
          </a:ln>
        </p:spPr>
      </p:pic>
      <p:sp>
        <p:nvSpPr>
          <p:cNvPr id="72" name="Google Shape;72;p15"/>
          <p:cNvSpPr txBox="1"/>
          <p:nvPr/>
        </p:nvSpPr>
        <p:spPr>
          <a:xfrm>
            <a:off x="4958275" y="257500"/>
            <a:ext cx="14634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EFEFEF"/>
                </a:solidFill>
              </a:rPr>
              <a:t>Different Saliency detection techniques may be optimal depending on  the type of dataset</a:t>
            </a:r>
            <a:endParaRPr>
              <a:solidFill>
                <a:srgbClr val="EFEFEF"/>
              </a:solidFill>
            </a:endParaRPr>
          </a:p>
        </p:txBody>
      </p:sp>
      <p:sp>
        <p:nvSpPr>
          <p:cNvPr id="73" name="Google Shape;73;p15"/>
          <p:cNvSpPr txBox="1"/>
          <p:nvPr/>
        </p:nvSpPr>
        <p:spPr>
          <a:xfrm>
            <a:off x="2945425" y="3165225"/>
            <a:ext cx="16266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EFEFEF"/>
              </a:solidFill>
            </a:endParaRPr>
          </a:p>
          <a:p>
            <a:pPr marL="0" lvl="0" indent="0" algn="l" rtl="0">
              <a:spcBef>
                <a:spcPts val="0"/>
              </a:spcBef>
              <a:spcAft>
                <a:spcPts val="0"/>
              </a:spcAft>
              <a:buNone/>
            </a:pPr>
            <a:r>
              <a:rPr lang="en">
                <a:solidFill>
                  <a:srgbClr val="EFEFEF"/>
                </a:solidFill>
              </a:rPr>
              <a:t>What is the most optimal way of saliency detection for the dataset at hand?</a:t>
            </a:r>
            <a:endParaRPr>
              <a:solidFill>
                <a:srgbClr val="EFEFE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Methodology</a:t>
            </a:r>
            <a:endParaRPr/>
          </a:p>
        </p:txBody>
      </p:sp>
      <p:sp>
        <p:nvSpPr>
          <p:cNvPr id="79" name="Google Shape;79;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10000"/>
          </a:bodyPr>
          <a:lstStyle/>
          <a:p>
            <a:pPr marL="0" lvl="0" indent="0" algn="l" rtl="0">
              <a:lnSpc>
                <a:spcPct val="200000"/>
              </a:lnSpc>
              <a:spcBef>
                <a:spcPts val="0"/>
              </a:spcBef>
              <a:spcAft>
                <a:spcPts val="0"/>
              </a:spcAft>
              <a:buNone/>
            </a:pPr>
            <a:r>
              <a:rPr lang="en">
                <a:solidFill>
                  <a:srgbClr val="EFEFEF"/>
                </a:solidFill>
              </a:rPr>
              <a:t>The objective of this project is:</a:t>
            </a:r>
            <a:endParaRPr>
              <a:solidFill>
                <a:srgbClr val="EFEFEF"/>
              </a:solidFill>
            </a:endParaRPr>
          </a:p>
          <a:p>
            <a:pPr marL="457200" lvl="0" indent="-334327" algn="l" rtl="0">
              <a:lnSpc>
                <a:spcPct val="200000"/>
              </a:lnSpc>
              <a:spcBef>
                <a:spcPts val="1200"/>
              </a:spcBef>
              <a:spcAft>
                <a:spcPts val="0"/>
              </a:spcAft>
              <a:buClr>
                <a:srgbClr val="EFEFEF"/>
              </a:buClr>
              <a:buSzPct val="100000"/>
              <a:buChar char="●"/>
            </a:pPr>
            <a:r>
              <a:rPr lang="en">
                <a:solidFill>
                  <a:srgbClr val="EFEFEF"/>
                </a:solidFill>
              </a:rPr>
              <a:t>To automate the process of selecting a suitable saliency detection method for a set of similar images.</a:t>
            </a:r>
            <a:endParaRPr>
              <a:solidFill>
                <a:srgbClr val="EFEFEF"/>
              </a:solidFill>
            </a:endParaRPr>
          </a:p>
          <a:p>
            <a:pPr marL="457200" lvl="0" indent="-334327" algn="l" rtl="0">
              <a:lnSpc>
                <a:spcPct val="200000"/>
              </a:lnSpc>
              <a:spcBef>
                <a:spcPts val="0"/>
              </a:spcBef>
              <a:spcAft>
                <a:spcPts val="0"/>
              </a:spcAft>
              <a:buClr>
                <a:srgbClr val="EFEFEF"/>
              </a:buClr>
              <a:buSzPct val="100000"/>
              <a:buChar char="●"/>
            </a:pPr>
            <a:r>
              <a:rPr lang="en">
                <a:solidFill>
                  <a:srgbClr val="EFEFEF"/>
                </a:solidFill>
              </a:rPr>
              <a:t>To find the best saliency method in an efficient manner.</a:t>
            </a:r>
            <a:endParaRPr>
              <a:solidFill>
                <a:srgbClr val="EFEFEF"/>
              </a:solidFill>
            </a:endParaRPr>
          </a:p>
          <a:p>
            <a:pPr marL="457200" lvl="0" indent="-334327" algn="l" rtl="0">
              <a:lnSpc>
                <a:spcPct val="200000"/>
              </a:lnSpc>
              <a:spcBef>
                <a:spcPts val="0"/>
              </a:spcBef>
              <a:spcAft>
                <a:spcPts val="0"/>
              </a:spcAft>
              <a:buClr>
                <a:srgbClr val="EFEFEF"/>
              </a:buClr>
              <a:buSzPct val="100000"/>
              <a:buChar char="●"/>
            </a:pPr>
            <a:r>
              <a:rPr lang="en">
                <a:solidFill>
                  <a:srgbClr val="EFEFEF"/>
                </a:solidFill>
              </a:rPr>
              <a:t>To get the best saliency map for the input image set.</a:t>
            </a:r>
            <a:endParaRPr>
              <a:solidFill>
                <a:srgbClr val="EFEFEF"/>
              </a:solidFill>
            </a:endParaRPr>
          </a:p>
          <a:p>
            <a:pPr marL="457200" lvl="0" indent="-334327" algn="l" rtl="0">
              <a:lnSpc>
                <a:spcPct val="200000"/>
              </a:lnSpc>
              <a:spcBef>
                <a:spcPts val="0"/>
              </a:spcBef>
              <a:spcAft>
                <a:spcPts val="0"/>
              </a:spcAft>
              <a:buClr>
                <a:srgbClr val="EFEFEF"/>
              </a:buClr>
              <a:buSzPct val="100000"/>
              <a:buChar char="●"/>
            </a:pPr>
            <a:r>
              <a:rPr lang="en">
                <a:solidFill>
                  <a:srgbClr val="EFEFEF"/>
                </a:solidFill>
              </a:rPr>
              <a:t>To take into consideration both computational efficiency and quality measure while selecting a saliency method.</a:t>
            </a:r>
            <a:endParaRPr>
              <a:solidFill>
                <a:srgbClr val="EFEFE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Novelty and Contribution</a:t>
            </a:r>
            <a:endParaRPr/>
          </a:p>
        </p:txBody>
      </p:sp>
      <p:sp>
        <p:nvSpPr>
          <p:cNvPr id="85" name="Google Shape;85;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solidFill>
                  <a:srgbClr val="EFEFEF"/>
                </a:solidFill>
              </a:rPr>
              <a:t>Current literature in saliency involves quality assessment of saliency methods based on their ability to find the region of the image which is most likely to grab the attention of the viewer. However little attention has been given to the need to select an efficient saliency model for a specific task at hand.</a:t>
            </a:r>
            <a:endParaRPr>
              <a:solidFill>
                <a:srgbClr val="EFEFEF"/>
              </a:solidFill>
            </a:endParaRPr>
          </a:p>
          <a:p>
            <a:pPr marL="0" lvl="0" indent="0" algn="l" rtl="0">
              <a:spcBef>
                <a:spcPts val="1200"/>
              </a:spcBef>
              <a:spcAft>
                <a:spcPts val="0"/>
              </a:spcAft>
              <a:buNone/>
            </a:pPr>
            <a:endParaRPr>
              <a:solidFill>
                <a:srgbClr val="EFEFEF"/>
              </a:solidFill>
            </a:endParaRPr>
          </a:p>
          <a:p>
            <a:pPr marL="0" lvl="0" indent="0" algn="l" rtl="0">
              <a:spcBef>
                <a:spcPts val="1200"/>
              </a:spcBef>
              <a:spcAft>
                <a:spcPts val="1200"/>
              </a:spcAft>
              <a:buNone/>
            </a:pPr>
            <a:r>
              <a:rPr lang="en">
                <a:solidFill>
                  <a:srgbClr val="EFEFEF"/>
                </a:solidFill>
              </a:rPr>
              <a:t>In this project we aim to find a robust method to select the </a:t>
            </a:r>
            <a:r>
              <a:rPr lang="en" b="1">
                <a:solidFill>
                  <a:srgbClr val="EFEFEF"/>
                </a:solidFill>
              </a:rPr>
              <a:t>optimal saliency detection technique</a:t>
            </a:r>
            <a:r>
              <a:rPr lang="en">
                <a:solidFill>
                  <a:srgbClr val="EFEFEF"/>
                </a:solidFill>
              </a:rPr>
              <a:t> given an image dataset while taking into consideration both quality measure and computational time. The goal is to arrive at a suitable tradeoff between saliency detection quality and the time required in the process to finally suggest the suitable method of saliency detection given an image dataset.</a:t>
            </a:r>
            <a:endParaRPr>
              <a:solidFill>
                <a:srgbClr val="EFEFE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Methodology</a:t>
            </a:r>
            <a:endParaRPr/>
          </a:p>
        </p:txBody>
      </p:sp>
      <p:sp>
        <p:nvSpPr>
          <p:cNvPr id="91" name="Google Shape;91;p18"/>
          <p:cNvSpPr txBox="1">
            <a:spLocks noGrp="1"/>
          </p:cNvSpPr>
          <p:nvPr>
            <p:ph type="body" idx="1"/>
          </p:nvPr>
        </p:nvSpPr>
        <p:spPr>
          <a:xfrm>
            <a:off x="311700" y="1152475"/>
            <a:ext cx="66768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EFEFEF"/>
              </a:buClr>
              <a:buSzPts val="1800"/>
              <a:buChar char="●"/>
            </a:pPr>
            <a:r>
              <a:rPr lang="en">
                <a:solidFill>
                  <a:srgbClr val="EFEFEF"/>
                </a:solidFill>
              </a:rPr>
              <a:t>Take a randomly sampled subset as representative of the given dataset.</a:t>
            </a:r>
            <a:endParaRPr>
              <a:solidFill>
                <a:srgbClr val="EFEFEF"/>
              </a:solidFill>
            </a:endParaRPr>
          </a:p>
          <a:p>
            <a:pPr marL="457200" lvl="0" indent="-342900" algn="l" rtl="0">
              <a:spcBef>
                <a:spcPts val="0"/>
              </a:spcBef>
              <a:spcAft>
                <a:spcPts val="0"/>
              </a:spcAft>
              <a:buClr>
                <a:srgbClr val="EFEFEF"/>
              </a:buClr>
              <a:buSzPts val="1800"/>
              <a:buChar char="●"/>
            </a:pPr>
            <a:r>
              <a:rPr lang="en">
                <a:solidFill>
                  <a:srgbClr val="EFEFEF"/>
                </a:solidFill>
              </a:rPr>
              <a:t>Extract for each of these images using various saliency extraction methods.</a:t>
            </a:r>
            <a:endParaRPr>
              <a:solidFill>
                <a:srgbClr val="EFEFEF"/>
              </a:solidFill>
            </a:endParaRPr>
          </a:p>
          <a:p>
            <a:pPr marL="457200" lvl="0" indent="-342900" algn="l" rtl="0">
              <a:spcBef>
                <a:spcPts val="0"/>
              </a:spcBef>
              <a:spcAft>
                <a:spcPts val="0"/>
              </a:spcAft>
              <a:buClr>
                <a:srgbClr val="EFEFEF"/>
              </a:buClr>
              <a:buSzPts val="1800"/>
              <a:buChar char="●"/>
            </a:pPr>
            <a:r>
              <a:rPr lang="en">
                <a:solidFill>
                  <a:srgbClr val="EFEFEF"/>
                </a:solidFill>
              </a:rPr>
              <a:t>Assess each of these saliency maps using saliency quality score.</a:t>
            </a:r>
            <a:endParaRPr>
              <a:solidFill>
                <a:srgbClr val="EFEFEF"/>
              </a:solidFill>
            </a:endParaRPr>
          </a:p>
          <a:p>
            <a:pPr marL="457200" lvl="0" indent="-342900" algn="l" rtl="0">
              <a:spcBef>
                <a:spcPts val="0"/>
              </a:spcBef>
              <a:spcAft>
                <a:spcPts val="0"/>
              </a:spcAft>
              <a:buClr>
                <a:srgbClr val="EFEFEF"/>
              </a:buClr>
              <a:buSzPts val="1800"/>
              <a:buChar char="●"/>
            </a:pPr>
            <a:r>
              <a:rPr lang="en">
                <a:solidFill>
                  <a:srgbClr val="EFEFEF"/>
                </a:solidFill>
              </a:rPr>
              <a:t>Use time taken by each method to reward/penalise the quality score.</a:t>
            </a:r>
            <a:endParaRPr>
              <a:solidFill>
                <a:srgbClr val="EFEFEF"/>
              </a:solidFill>
            </a:endParaRPr>
          </a:p>
          <a:p>
            <a:pPr marL="457200" lvl="0" indent="-342900" algn="l" rtl="0">
              <a:spcBef>
                <a:spcPts val="0"/>
              </a:spcBef>
              <a:spcAft>
                <a:spcPts val="0"/>
              </a:spcAft>
              <a:buClr>
                <a:srgbClr val="EFEFEF"/>
              </a:buClr>
              <a:buSzPts val="1800"/>
              <a:buChar char="●"/>
            </a:pPr>
            <a:r>
              <a:rPr lang="en">
                <a:solidFill>
                  <a:srgbClr val="EFEFEF"/>
                </a:solidFill>
              </a:rPr>
              <a:t>Sort the methods in preference order by the final score.</a:t>
            </a:r>
            <a:endParaRPr>
              <a:solidFill>
                <a:srgbClr val="EFEFEF"/>
              </a:solidFill>
            </a:endParaRPr>
          </a:p>
        </p:txBody>
      </p:sp>
      <p:pic>
        <p:nvPicPr>
          <p:cNvPr id="92" name="Google Shape;92;p18"/>
          <p:cNvPicPr preferRelativeResize="0"/>
          <p:nvPr/>
        </p:nvPicPr>
        <p:blipFill>
          <a:blip r:embed="rId3">
            <a:alphaModFix/>
          </a:blip>
          <a:stretch>
            <a:fillRect/>
          </a:stretch>
        </p:blipFill>
        <p:spPr>
          <a:xfrm>
            <a:off x="6988500" y="1060313"/>
            <a:ext cx="1850700" cy="360073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Quality Measure - Separation between BG and FG</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8" name="Google Shape;98;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Separation between background and foreground distribution using Kullback–Leibler divergence between representative normal distributions.</a:t>
            </a:r>
            <a:endParaRPr/>
          </a:p>
        </p:txBody>
      </p:sp>
      <p:pic>
        <p:nvPicPr>
          <p:cNvPr id="4" name="Picture 3">
            <a:extLst>
              <a:ext uri="{FF2B5EF4-FFF2-40B4-BE49-F238E27FC236}">
                <a16:creationId xmlns:a16="http://schemas.microsoft.com/office/drawing/2014/main" id="{177A8047-865E-3FEC-1480-1D33C888AF03}"/>
              </a:ext>
            </a:extLst>
          </p:cNvPr>
          <p:cNvPicPr>
            <a:picLocks noChangeAspect="1"/>
          </p:cNvPicPr>
          <p:nvPr/>
        </p:nvPicPr>
        <p:blipFill>
          <a:blip r:embed="rId3"/>
          <a:stretch>
            <a:fillRect/>
          </a:stretch>
        </p:blipFill>
        <p:spPr>
          <a:xfrm>
            <a:off x="1607127" y="2187347"/>
            <a:ext cx="5638800" cy="251112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A38B9-FF25-0643-FB11-0EBC50E64AB8}"/>
              </a:ext>
            </a:extLst>
          </p:cNvPr>
          <p:cNvSpPr>
            <a:spLocks noGrp="1"/>
          </p:cNvSpPr>
          <p:nvPr>
            <p:ph type="title"/>
          </p:nvPr>
        </p:nvSpPr>
        <p:spPr/>
        <p:txBody>
          <a:bodyPr>
            <a:normAutofit fontScale="90000"/>
          </a:bodyPr>
          <a:lstStyle/>
          <a:p>
            <a:r>
              <a:rPr lang="en-US" dirty="0"/>
              <a:t>Quality Measure - Concentration</a:t>
            </a:r>
          </a:p>
        </p:txBody>
      </p:sp>
      <p:sp>
        <p:nvSpPr>
          <p:cNvPr id="3" name="Text Placeholder 2">
            <a:extLst>
              <a:ext uri="{FF2B5EF4-FFF2-40B4-BE49-F238E27FC236}">
                <a16:creationId xmlns:a16="http://schemas.microsoft.com/office/drawing/2014/main" id="{DA19F2B2-EC3C-9BD9-E53B-EFAD346D27B6}"/>
              </a:ext>
            </a:extLst>
          </p:cNvPr>
          <p:cNvSpPr>
            <a:spLocks noGrp="1"/>
          </p:cNvSpPr>
          <p:nvPr>
            <p:ph type="body" idx="1"/>
          </p:nvPr>
        </p:nvSpPr>
        <p:spPr/>
        <p:txBody>
          <a:bodyPr/>
          <a:lstStyle/>
          <a:p>
            <a:r>
              <a:rPr lang="en-US" dirty="0"/>
              <a:t>Concentration measure is taken as given in [7].</a:t>
            </a:r>
          </a:p>
          <a:p>
            <a:r>
              <a:rPr lang="en-US" dirty="0"/>
              <a:t>﻿C</a:t>
            </a:r>
            <a:r>
              <a:rPr lang="en-US" baseline="-25000" dirty="0"/>
              <a:t>u</a:t>
            </a:r>
            <a:r>
              <a:rPr lang="en-US" dirty="0"/>
              <a:t>(S) is the fraction of the total foreground area covered by the object component </a:t>
            </a:r>
            <a:r>
              <a:rPr lang="en-US" dirty="0" err="1"/>
              <a:t>O</a:t>
            </a:r>
            <a:r>
              <a:rPr lang="en-US" baseline="-25000" dirty="0" err="1"/>
              <a:t>u</a:t>
            </a:r>
            <a:r>
              <a:rPr lang="en-US" dirty="0"/>
              <a:t>(S)</a:t>
            </a:r>
          </a:p>
          <a:p>
            <a:endParaRPr lang="en-US" dirty="0"/>
          </a:p>
          <a:p>
            <a:endParaRPr lang="en-US" dirty="0"/>
          </a:p>
          <a:p>
            <a:endParaRPr lang="en-US" dirty="0"/>
          </a:p>
          <a:p>
            <a:endParaRPr lang="en-US" dirty="0"/>
          </a:p>
          <a:p>
            <a:r>
              <a:rPr lang="en-US" dirty="0"/>
              <a:t>Concentration measure can then be calculated as:</a:t>
            </a:r>
          </a:p>
          <a:p>
            <a:endParaRPr lang="en-US" dirty="0"/>
          </a:p>
        </p:txBody>
      </p:sp>
      <p:pic>
        <p:nvPicPr>
          <p:cNvPr id="4" name="Picture 3">
            <a:extLst>
              <a:ext uri="{FF2B5EF4-FFF2-40B4-BE49-F238E27FC236}">
                <a16:creationId xmlns:a16="http://schemas.microsoft.com/office/drawing/2014/main" id="{01C22DE5-B816-E37E-85F4-3CC464B812BA}"/>
              </a:ext>
            </a:extLst>
          </p:cNvPr>
          <p:cNvPicPr>
            <a:picLocks noChangeAspect="1"/>
          </p:cNvPicPr>
          <p:nvPr/>
        </p:nvPicPr>
        <p:blipFill>
          <a:blip r:embed="rId2"/>
          <a:stretch>
            <a:fillRect/>
          </a:stretch>
        </p:blipFill>
        <p:spPr>
          <a:xfrm>
            <a:off x="881743" y="2282319"/>
            <a:ext cx="3811511" cy="1045297"/>
          </a:xfrm>
          <a:prstGeom prst="rect">
            <a:avLst/>
          </a:prstGeom>
        </p:spPr>
      </p:pic>
      <p:pic>
        <p:nvPicPr>
          <p:cNvPr id="6" name="Picture 5">
            <a:extLst>
              <a:ext uri="{FF2B5EF4-FFF2-40B4-BE49-F238E27FC236}">
                <a16:creationId xmlns:a16="http://schemas.microsoft.com/office/drawing/2014/main" id="{B8313224-4F9C-E8B9-5E4C-FE694FAD7B11}"/>
              </a:ext>
            </a:extLst>
          </p:cNvPr>
          <p:cNvPicPr>
            <a:picLocks noChangeAspect="1"/>
          </p:cNvPicPr>
          <p:nvPr/>
        </p:nvPicPr>
        <p:blipFill>
          <a:blip r:embed="rId3"/>
          <a:stretch>
            <a:fillRect/>
          </a:stretch>
        </p:blipFill>
        <p:spPr>
          <a:xfrm>
            <a:off x="881743" y="4060229"/>
            <a:ext cx="3811511" cy="638246"/>
          </a:xfrm>
          <a:prstGeom prst="rect">
            <a:avLst/>
          </a:prstGeom>
        </p:spPr>
      </p:pic>
    </p:spTree>
    <p:extLst>
      <p:ext uri="{BB962C8B-B14F-4D97-AF65-F5344CB8AC3E}">
        <p14:creationId xmlns:p14="http://schemas.microsoft.com/office/powerpoint/2010/main" val="2802265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D205B-0523-FB7B-AD50-5B344A65A5F9}"/>
              </a:ext>
            </a:extLst>
          </p:cNvPr>
          <p:cNvSpPr>
            <a:spLocks noGrp="1"/>
          </p:cNvSpPr>
          <p:nvPr>
            <p:ph type="title"/>
          </p:nvPr>
        </p:nvSpPr>
        <p:spPr/>
        <p:txBody>
          <a:bodyPr>
            <a:normAutofit fontScale="90000"/>
          </a:bodyPr>
          <a:lstStyle/>
          <a:p>
            <a:r>
              <a:rPr lang="en-US" dirty="0"/>
              <a:t>Quality Score</a:t>
            </a:r>
          </a:p>
        </p:txBody>
      </p:sp>
      <p:sp>
        <p:nvSpPr>
          <p:cNvPr id="3" name="Text Placeholder 2">
            <a:extLst>
              <a:ext uri="{FF2B5EF4-FFF2-40B4-BE49-F238E27FC236}">
                <a16:creationId xmlns:a16="http://schemas.microsoft.com/office/drawing/2014/main" id="{5EB38E57-12B8-2F9C-E884-83E745A154C3}"/>
              </a:ext>
            </a:extLst>
          </p:cNvPr>
          <p:cNvSpPr>
            <a:spLocks noGrp="1"/>
          </p:cNvSpPr>
          <p:nvPr>
            <p:ph type="body" idx="1"/>
          </p:nvPr>
        </p:nvSpPr>
        <p:spPr/>
        <p:txBody>
          <a:bodyPr/>
          <a:lstStyle/>
          <a:p>
            <a:r>
              <a:rPr lang="en-US" dirty="0"/>
              <a:t>Quality score can then be computed as:</a:t>
            </a:r>
          </a:p>
          <a:p>
            <a:endParaRPr lang="en-US" dirty="0"/>
          </a:p>
        </p:txBody>
      </p:sp>
      <p:pic>
        <p:nvPicPr>
          <p:cNvPr id="5" name="Picture 4">
            <a:extLst>
              <a:ext uri="{FF2B5EF4-FFF2-40B4-BE49-F238E27FC236}">
                <a16:creationId xmlns:a16="http://schemas.microsoft.com/office/drawing/2014/main" id="{2B1143A3-33E5-9129-6BFD-3CA9CEA9191A}"/>
              </a:ext>
            </a:extLst>
          </p:cNvPr>
          <p:cNvPicPr>
            <a:picLocks noChangeAspect="1"/>
          </p:cNvPicPr>
          <p:nvPr/>
        </p:nvPicPr>
        <p:blipFill>
          <a:blip r:embed="rId2"/>
          <a:stretch>
            <a:fillRect/>
          </a:stretch>
        </p:blipFill>
        <p:spPr>
          <a:xfrm>
            <a:off x="1403350" y="2460172"/>
            <a:ext cx="6337300" cy="1333500"/>
          </a:xfrm>
          <a:prstGeom prst="rect">
            <a:avLst/>
          </a:prstGeom>
        </p:spPr>
      </p:pic>
    </p:spTree>
    <p:extLst>
      <p:ext uri="{BB962C8B-B14F-4D97-AF65-F5344CB8AC3E}">
        <p14:creationId xmlns:p14="http://schemas.microsoft.com/office/powerpoint/2010/main" val="2057416606"/>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1085</Words>
  <Application>Microsoft Macintosh PowerPoint</Application>
  <PresentationFormat>On-screen Show (16:9)</PresentationFormat>
  <Paragraphs>74</Paragraphs>
  <Slides>19</Slides>
  <Notes>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19</vt:i4>
      </vt:variant>
    </vt:vector>
  </HeadingPairs>
  <TitlesOfParts>
    <vt:vector size="21" baseType="lpstr">
      <vt:lpstr>Arial</vt:lpstr>
      <vt:lpstr>Simple Dark</vt:lpstr>
      <vt:lpstr>Saliency Selector</vt:lpstr>
      <vt:lpstr>Problem Statement</vt:lpstr>
      <vt:lpstr>PowerPoint Presentation</vt:lpstr>
      <vt:lpstr>Methodology</vt:lpstr>
      <vt:lpstr>Novelty and Contribution</vt:lpstr>
      <vt:lpstr>Methodology</vt:lpstr>
      <vt:lpstr>Quality Measure - Separation between BG and FG  </vt:lpstr>
      <vt:lpstr>Quality Measure - Concentration</vt:lpstr>
      <vt:lpstr>Quality Score</vt:lpstr>
      <vt:lpstr>Time Measure</vt:lpstr>
      <vt:lpstr>Final Score</vt:lpstr>
      <vt:lpstr>Experimental Results</vt:lpstr>
      <vt:lpstr>Experimental Results </vt:lpstr>
      <vt:lpstr>Experimental Results</vt:lpstr>
      <vt:lpstr>Experimental Results</vt:lpstr>
      <vt:lpstr>Experimental Results</vt:lpstr>
      <vt:lpstr>Experimental results</vt:lpstr>
      <vt:lpstr>Conclusion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Saliency Selector</dc:title>
  <cp:lastModifiedBy>ramyanee kashyap</cp:lastModifiedBy>
  <cp:revision>13</cp:revision>
  <dcterms:modified xsi:type="dcterms:W3CDTF">2022-04-29T19:49:44Z</dcterms:modified>
</cp:coreProperties>
</file>